
<file path=[Content_Types].xml><?xml version="1.0" encoding="utf-8"?>
<Types xmlns="http://schemas.openxmlformats.org/package/2006/content-types">
  <Default Extension="3gpp" ContentType="video/3gpp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29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64173-B4C2-4495-9058-969D27281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254018-8766-46D1-A6E7-53A7E7E72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C5B980-49BE-4902-828A-CA87C10D7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0134-1D4C-4835-8FFE-053BC9390C7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DF6F29-38C5-43C0-B763-3B36F6E3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1AA45F-5743-4827-9BB6-D97E10E05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CBF-91BF-49CF-98C3-2F467C2F5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419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8E638-E31C-4001-8ABD-5D5239768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98A8A3-4E45-41C8-9456-607C16BD9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8B9ABE-72ED-4C3F-982F-FFB8DF36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0134-1D4C-4835-8FFE-053BC9390C7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DC240F-94EA-4D9A-BE18-104EA164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D54CAE-D03F-430A-B8F4-73F49765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CBF-91BF-49CF-98C3-2F467C2F5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36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78E231-4731-45A2-9494-81C4494E13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A26648-B6FB-492E-AB56-B1F7C5D30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88288F-3416-4231-BE12-CF96F74A8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0134-1D4C-4835-8FFE-053BC9390C7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1433E-4AB7-4004-80B3-4A81C4C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7C0ADD-FF3E-4196-9F76-F40F9B8BA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CBF-91BF-49CF-98C3-2F467C2F5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611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5244E-73F2-47F4-910B-484E134C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D94730-8272-4A5A-A274-1B1E2ED15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BFE0B6-522C-479E-963F-AD1B57123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0134-1D4C-4835-8FFE-053BC9390C7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79CB56-E383-458E-9614-0CD950B0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F220B3-7036-4C79-9623-14DCDBF78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CBF-91BF-49CF-98C3-2F467C2F5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66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C88535-5E24-4758-8E4E-6923BD456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DEC1A3-3233-490E-8639-BF2C1AB46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ED0E8F-5416-42C9-BC62-BDEF8BD2E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0134-1D4C-4835-8FFE-053BC9390C7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B144A-C982-4BAD-A710-A9D196B7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3DCAED-4357-44C0-ABE2-F6AF76D41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CBF-91BF-49CF-98C3-2F467C2F5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9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84EFD-2ECD-47D4-929A-D37477F50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ED7DB-8A42-489B-9C93-5C52E39702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E84F0-6ECF-49A4-A0D5-8F9B58BFB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8A181F-97F7-4A9E-850D-AFB36146A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0134-1D4C-4835-8FFE-053BC9390C7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E281DD-7482-482C-9B55-33D7FB76E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C03C79-A43A-4AC4-AE3C-3E67C51FD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CBF-91BF-49CF-98C3-2F467C2F5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459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9AF0B-B016-48DC-BAD8-2572517D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4C91B4-0010-4B1D-8870-E34E7DA6D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B2527B-52D5-4C2D-A99F-D27370726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02C93E-9CCF-428C-B952-0488DD05E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FE8F94-8089-40AF-8840-B342221668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72EB444-AC07-4352-AC86-F7A3A1CC8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0134-1D4C-4835-8FFE-053BC9390C7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EA48AC-6279-4D9C-B783-AFB1AC597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D4C11F-1DEF-4CA7-970A-AAE3A1FE0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CBF-91BF-49CF-98C3-2F467C2F5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51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D8A59-E0DC-4C48-8EF8-CB5D0D99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D9A1CA-7CF2-4811-8102-D68AF0AA2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0134-1D4C-4835-8FFE-053BC9390C7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9F4FD8-3909-40CE-8DA9-914158D00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DECEDA-B8D2-4812-9EAF-16603854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CBF-91BF-49CF-98C3-2F467C2F5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93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840E56-6C9C-4105-9C12-3AAB62F1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0134-1D4C-4835-8FFE-053BC9390C7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D415F1D-833D-49AC-A77D-16D35EF8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0CE764-6B82-498F-BF44-7613A27F3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CBF-91BF-49CF-98C3-2F467C2F5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95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6988D-EAEB-45B9-B294-15ECEA49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3B87F6-C571-4E35-86CB-6A8424E24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B066B6-8F35-47D1-BD3E-179AE578F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2722C-316C-401F-80D5-DBC0B1C2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0134-1D4C-4835-8FFE-053BC9390C7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005AEE-5542-4B7E-96BC-219FFC0AF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792246-890E-4118-85C5-44BCFCCB8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CBF-91BF-49CF-98C3-2F467C2F5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89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E1F34-EE0B-48AE-AE4D-22DE5004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A73C385-4F7E-49D5-96BD-9F738C75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137CBA-B9BB-474D-B0D7-54029EC75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6478D6-1F77-4430-A43D-F70F6B9BE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B0134-1D4C-4835-8FFE-053BC9390C7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14DD08-82A9-4B4C-AFD3-E249A9EE5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E81D6C-D499-4F6B-B310-D73758291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ACBF-91BF-49CF-98C3-2F467C2F5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07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2C2ED-4006-409A-B851-5ECC1B34B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081BA2-0DB7-43D3-B6CF-59BA2A37C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B3BC38-C2E0-49D3-BCCF-A80CD64C7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B0134-1D4C-4835-8FFE-053BC9390C7B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E64358-18E2-48C8-AF4E-7C171B8E2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A7652-9716-4A75-BF60-24A0856AC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2ACBF-91BF-49CF-98C3-2F467C2F5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78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3gpp"/><Relationship Id="rId7" Type="http://schemas.openxmlformats.org/officeDocument/2006/relationships/image" Target="../media/image1.emf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microsoft.com/office/2007/relationships/media" Target="../media/media2.3gpp"/><Relationship Id="rId7" Type="http://schemas.openxmlformats.org/officeDocument/2006/relationships/oleObject" Target="../embeddings/oleObject2.bin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3gpp"/><Relationship Id="rId1" Type="http://schemas.microsoft.com/office/2007/relationships/media" Target="../media/media3.3gpp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3gpp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3gpp"/><Relationship Id="rId1" Type="http://schemas.microsoft.com/office/2007/relationships/media" Target="../media/media5.3gpp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3gpp"/><Relationship Id="rId1" Type="http://schemas.microsoft.com/office/2007/relationships/media" Target="../media/media6.3gpp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3gpp"/><Relationship Id="rId1" Type="http://schemas.microsoft.com/office/2007/relationships/media" Target="../media/media7.3gpp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3gpp"/><Relationship Id="rId1" Type="http://schemas.microsoft.com/office/2007/relationships/media" Target="../media/media8.3gpp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3gpp"/><Relationship Id="rId1" Type="http://schemas.microsoft.com/office/2007/relationships/media" Target="../media/media9.3gpp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19A05-61CD-431F-9899-7AD205971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463995"/>
            <a:ext cx="9576816" cy="2090229"/>
          </a:xfrm>
        </p:spPr>
        <p:txBody>
          <a:bodyPr>
            <a:normAutofit/>
          </a:bodyPr>
          <a:lstStyle/>
          <a:p>
            <a:pPr algn="l"/>
            <a:r>
              <a:rPr lang="ru-RU" sz="4400" dirty="0"/>
              <a:t>Факторы, влияющие на качество изображения, сформированное оптической системой: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2C4A26-B6F4-4F60-AD07-1F95B822D0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2688" y="3087624"/>
            <a:ext cx="3755136" cy="1655762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ru-RU" sz="4400" dirty="0"/>
              <a:t>аберрации,</a:t>
            </a:r>
          </a:p>
          <a:p>
            <a:pPr marL="342900" indent="-342900" algn="l">
              <a:buFontTx/>
              <a:buChar char="-"/>
            </a:pPr>
            <a:r>
              <a:rPr lang="ru-RU" sz="4400" dirty="0"/>
              <a:t>дифракция.</a:t>
            </a:r>
          </a:p>
        </p:txBody>
      </p:sp>
      <p:pic>
        <p:nvPicPr>
          <p:cNvPr id="5" name="95064F94">
            <a:hlinkClick r:id="" action="ppaction://media"/>
            <a:extLst>
              <a:ext uri="{FF2B5EF4-FFF2-40B4-BE49-F238E27FC236}">
                <a16:creationId xmlns:a16="http://schemas.microsoft.com/office/drawing/2014/main" id="{B23B90D6-0B63-45AA-982F-3E5A23DF9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4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421" y="5836285"/>
            <a:ext cx="487363" cy="487363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DC58A88E-8297-47A5-8BB9-30A167D5CD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560251"/>
              </p:ext>
            </p:extLst>
          </p:nvPr>
        </p:nvGraphicFramePr>
        <p:xfrm>
          <a:off x="7504178" y="2456689"/>
          <a:ext cx="3573690" cy="386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CorelDRAW" r:id="rId6" imgW="2694085" imgH="2911711" progId="CorelDraw.Graphic.18">
                  <p:embed/>
                </p:oleObj>
              </mc:Choice>
              <mc:Fallback>
                <p:oleObj name="CorelDRAW" r:id="rId6" imgW="2694085" imgH="291171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04178" y="2456689"/>
                        <a:ext cx="3573690" cy="3866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223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3668D2-6CF1-41A5-B978-563D634CF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36" y="1185672"/>
            <a:ext cx="9332976" cy="54132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A59A3-C8B9-40A8-A718-7BAD3F650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" y="35942"/>
            <a:ext cx="11109960" cy="1325563"/>
          </a:xfrm>
        </p:spPr>
        <p:txBody>
          <a:bodyPr/>
          <a:lstStyle/>
          <a:p>
            <a:r>
              <a:rPr lang="ru-RU" dirty="0"/>
              <a:t>Влияние дифракции на качество изображения</a:t>
            </a:r>
          </a:p>
        </p:txBody>
      </p:sp>
      <p:pic>
        <p:nvPicPr>
          <p:cNvPr id="4" name="DA7B0285">
            <a:hlinkClick r:id="" action="ppaction://media"/>
            <a:extLst>
              <a:ext uri="{FF2B5EF4-FFF2-40B4-BE49-F238E27FC236}">
                <a16:creationId xmlns:a16="http://schemas.microsoft.com/office/drawing/2014/main" id="{1A4848DC-A18D-45E8-8094-EC698399B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518" y="5830189"/>
            <a:ext cx="487363" cy="48736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71F929B-9AA1-4D63-91EF-0DAF3515B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1072" y="18714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88828AD-DB04-4958-8DDA-F9644AE24E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965763"/>
              </p:ext>
            </p:extLst>
          </p:nvPr>
        </p:nvGraphicFramePr>
        <p:xfrm>
          <a:off x="7126224" y="4270248"/>
          <a:ext cx="2584916" cy="737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7" imgW="1256755" imgH="355446" progId="Equation.DSMT4">
                  <p:embed/>
                </p:oleObj>
              </mc:Choice>
              <mc:Fallback>
                <p:oleObj name="Equation" r:id="rId7" imgW="1256755" imgH="355446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6224" y="4270248"/>
                        <a:ext cx="2584916" cy="7376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6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BEBE6F-5998-458F-9909-5EB083AE9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37" y="1488217"/>
            <a:ext cx="7245540" cy="48537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172C3-C3AE-4FCF-B408-5E185A9AA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3363" y="140778"/>
            <a:ext cx="6501384" cy="750443"/>
          </a:xfrm>
        </p:spPr>
        <p:txBody>
          <a:bodyPr/>
          <a:lstStyle/>
          <a:p>
            <a:r>
              <a:rPr lang="ru-RU" dirty="0"/>
              <a:t>Понятие аберраций</a:t>
            </a:r>
          </a:p>
        </p:txBody>
      </p:sp>
      <p:pic>
        <p:nvPicPr>
          <p:cNvPr id="4" name="DD10191D">
            <a:hlinkClick r:id="" action="ppaction://media"/>
            <a:extLst>
              <a:ext uri="{FF2B5EF4-FFF2-40B4-BE49-F238E27FC236}">
                <a16:creationId xmlns:a16="http://schemas.microsoft.com/office/drawing/2014/main" id="{FC0F0F00-ED86-4973-A79D-94D364CC748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37" y="5854637"/>
            <a:ext cx="487363" cy="4873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3C6A18-7C55-4EA7-8AE0-D2CCA88F54C0}"/>
              </a:ext>
            </a:extLst>
          </p:cNvPr>
          <p:cNvSpPr txBox="1"/>
          <p:nvPr/>
        </p:nvSpPr>
        <p:spPr>
          <a:xfrm>
            <a:off x="2737104" y="1020214"/>
            <a:ext cx="332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Идеальная оптическая система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7B1392-D1AF-4365-B016-4DD0AA175FDF}"/>
              </a:ext>
            </a:extLst>
          </p:cNvPr>
          <p:cNvSpPr txBox="1"/>
          <p:nvPr/>
        </p:nvSpPr>
        <p:spPr>
          <a:xfrm>
            <a:off x="2845687" y="3611491"/>
            <a:ext cx="316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Реальная оптическая система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2E9083-A779-4EBE-9A15-2348EB7E47E9}"/>
              </a:ext>
            </a:extLst>
          </p:cNvPr>
          <p:cNvSpPr txBox="1"/>
          <p:nvPr/>
        </p:nvSpPr>
        <p:spPr>
          <a:xfrm>
            <a:off x="8144256" y="3852672"/>
            <a:ext cx="3651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Входящие в оптическую систему гомоцентрические пучки лучей по выходе из нее теряют свою </a:t>
            </a:r>
            <a:r>
              <a:rPr lang="ru-RU" dirty="0" err="1"/>
              <a:t>гомоцентричность</a:t>
            </a:r>
            <a:r>
              <a:rPr lang="ru-RU" dirty="0"/>
              <a:t>. </a:t>
            </a:r>
          </a:p>
          <a:p>
            <a:endParaRPr lang="ru-RU" dirty="0"/>
          </a:p>
          <a:p>
            <a:r>
              <a:rPr lang="ru-RU" dirty="0"/>
              <a:t>Нарушения </a:t>
            </a:r>
            <a:r>
              <a:rPr lang="ru-RU" dirty="0" err="1"/>
              <a:t>гомоцентричности</a:t>
            </a:r>
            <a:r>
              <a:rPr lang="ru-RU" dirty="0"/>
              <a:t>, приводящие к снижению качества изображения, являются </a:t>
            </a:r>
            <a:r>
              <a:rPr lang="ru-RU" b="1" i="1" dirty="0"/>
              <a:t>аберрациями</a:t>
            </a:r>
            <a:r>
              <a:rPr lang="ru-RU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9CA848-8014-4D77-82D9-ED7CA8931170}"/>
              </a:ext>
            </a:extLst>
          </p:cNvPr>
          <p:cNvSpPr txBox="1"/>
          <p:nvPr/>
        </p:nvSpPr>
        <p:spPr>
          <a:xfrm>
            <a:off x="8103108" y="1518539"/>
            <a:ext cx="3692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Если время хода излучения вдоль каждого луча постоянно и минимально, то изображение точки А будет </a:t>
            </a:r>
            <a:r>
              <a:rPr lang="ru-RU" dirty="0" err="1"/>
              <a:t>безаберрационным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07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95BF2-67B4-4995-B522-AE15405DC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6" y="365125"/>
            <a:ext cx="5404104" cy="1325563"/>
          </a:xfrm>
        </p:spPr>
        <p:txBody>
          <a:bodyPr/>
          <a:lstStyle/>
          <a:p>
            <a:r>
              <a:rPr lang="ru-RU" dirty="0"/>
              <a:t>Аберрации делят на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5DBA67-4991-45A1-8C62-070F6B70F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14665" cy="1069975"/>
          </a:xfrm>
        </p:spPr>
        <p:txBody>
          <a:bodyPr/>
          <a:lstStyle/>
          <a:p>
            <a:r>
              <a:rPr lang="ru-RU" dirty="0"/>
              <a:t>монохроматические,</a:t>
            </a:r>
          </a:p>
          <a:p>
            <a:r>
              <a:rPr lang="ru-RU" dirty="0"/>
              <a:t>хроматические.</a:t>
            </a:r>
          </a:p>
        </p:txBody>
      </p:sp>
      <p:pic>
        <p:nvPicPr>
          <p:cNvPr id="4" name="6E68B24C">
            <a:hlinkClick r:id="" action="ppaction://media"/>
            <a:extLst>
              <a:ext uri="{FF2B5EF4-FFF2-40B4-BE49-F238E27FC236}">
                <a16:creationId xmlns:a16="http://schemas.microsoft.com/office/drawing/2014/main" id="{1CFA7F09-9C58-43B0-B61E-7410AE6433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3445" y="6005512"/>
            <a:ext cx="487363" cy="487363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45CF36A7-AF00-4DEB-988A-F8981C29C567}"/>
              </a:ext>
            </a:extLst>
          </p:cNvPr>
          <p:cNvCxnSpPr>
            <a:cxnSpLocks/>
          </p:cNvCxnSpPr>
          <p:nvPr/>
        </p:nvCxnSpPr>
        <p:spPr>
          <a:xfrm flipH="1">
            <a:off x="4864608" y="2048256"/>
            <a:ext cx="6583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C61F04A-9017-4934-A385-E545D3EFF35C}"/>
              </a:ext>
            </a:extLst>
          </p:cNvPr>
          <p:cNvSpPr txBox="1"/>
          <p:nvPr/>
        </p:nvSpPr>
        <p:spPr>
          <a:xfrm>
            <a:off x="5734719" y="1560841"/>
            <a:ext cx="61280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Проявляются при прохождении монохроматического (узкополосного) излучения.</a:t>
            </a:r>
          </a:p>
          <a:p>
            <a:r>
              <a:rPr lang="ru-RU" dirty="0"/>
              <a:t>В широкополосном излучении тоже присутствуют, причем величины всех монохроматических аберраций на каждой длине волны разные. </a:t>
            </a:r>
          </a:p>
          <a:p>
            <a:r>
              <a:rPr lang="ru-RU" dirty="0"/>
              <a:t>Если рассчитать по формулам преломления и отражения ход множества лучей через оптическую систему, содержащую сферические преломляющие и отражающие поверхности, то окажется, что лучи, выходящие из одной точки предмета, в пространстве изображений не пересекутся в одной точке. В этом причина возникновения аберраций.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1D32A3A6-D235-48B5-90B5-B1D273FB23A1}"/>
              </a:ext>
            </a:extLst>
          </p:cNvPr>
          <p:cNvCxnSpPr>
            <a:cxnSpLocks/>
          </p:cNvCxnSpPr>
          <p:nvPr/>
        </p:nvCxnSpPr>
        <p:spPr>
          <a:xfrm flipH="1" flipV="1">
            <a:off x="2355389" y="3041904"/>
            <a:ext cx="390143" cy="944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F861F94-D0A0-432F-A79D-7B7C6EC24677}"/>
              </a:ext>
            </a:extLst>
          </p:cNvPr>
          <p:cNvSpPr txBox="1"/>
          <p:nvPr/>
        </p:nvSpPr>
        <p:spPr>
          <a:xfrm>
            <a:off x="838200" y="4184551"/>
            <a:ext cx="3875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Проявляются только при прохождении излучения с широким спектром. Причина их появления в том, что показатель преломления любого оптического материала зависит от длины волны.</a:t>
            </a:r>
          </a:p>
          <a:p>
            <a:r>
              <a:rPr lang="ru-RU" dirty="0"/>
              <a:t>В чисто зеркальных системах (рефлекторах) отсутствуют.</a:t>
            </a:r>
          </a:p>
        </p:txBody>
      </p:sp>
    </p:spTree>
    <p:extLst>
      <p:ext uri="{BB962C8B-B14F-4D97-AF65-F5344CB8AC3E}">
        <p14:creationId xmlns:p14="http://schemas.microsoft.com/office/powerpoint/2010/main" val="209125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3B61F-B7AE-4A95-99EE-69B55095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168" y="225552"/>
            <a:ext cx="8104632" cy="695579"/>
          </a:xfrm>
        </p:spPr>
        <p:txBody>
          <a:bodyPr/>
          <a:lstStyle/>
          <a:p>
            <a:r>
              <a:rPr lang="ru-RU" dirty="0"/>
              <a:t>Сферическая аберрация</a:t>
            </a:r>
          </a:p>
        </p:txBody>
      </p:sp>
      <p:pic>
        <p:nvPicPr>
          <p:cNvPr id="4" name="67BAAB70">
            <a:hlinkClick r:id="" action="ppaction://media"/>
            <a:extLst>
              <a:ext uri="{FF2B5EF4-FFF2-40B4-BE49-F238E27FC236}">
                <a16:creationId xmlns:a16="http://schemas.microsoft.com/office/drawing/2014/main" id="{522D22B1-69F9-4ED3-8E05-48BD9B181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918" y="5870512"/>
            <a:ext cx="487362" cy="4873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A7972B-83B7-4687-A254-4F3286BAB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4" y="1065276"/>
            <a:ext cx="10396728" cy="5422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2945CD-94B4-44D6-B2CA-05E02734F0ED}"/>
              </a:ext>
            </a:extLst>
          </p:cNvPr>
          <p:cNvSpPr txBox="1"/>
          <p:nvPr/>
        </p:nvSpPr>
        <p:spPr>
          <a:xfrm>
            <a:off x="4869181" y="5455984"/>
            <a:ext cx="3779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Объектив, в котором исправлена сферическая аберрация крайних лучей.</a:t>
            </a:r>
          </a:p>
          <a:p>
            <a:r>
              <a:rPr lang="ru-RU" sz="1600" dirty="0"/>
              <a:t>Для промежуточных лучей аберрация присутствует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F55BD245-E43B-4B0C-AC12-239574B89A29}"/>
              </a:ext>
            </a:extLst>
          </p:cNvPr>
          <p:cNvCxnSpPr>
            <a:cxnSpLocks/>
          </p:cNvCxnSpPr>
          <p:nvPr/>
        </p:nvCxnSpPr>
        <p:spPr>
          <a:xfrm flipH="1">
            <a:off x="3060192" y="5792724"/>
            <a:ext cx="1755648" cy="321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7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02B87-4967-46BD-9322-7DFBD0DBF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252983"/>
            <a:ext cx="5772912" cy="750443"/>
          </a:xfrm>
        </p:spPr>
        <p:txBody>
          <a:bodyPr>
            <a:normAutofit/>
          </a:bodyPr>
          <a:lstStyle/>
          <a:p>
            <a:r>
              <a:rPr lang="ru-RU" dirty="0"/>
              <a:t>Меридиональная кома</a:t>
            </a:r>
          </a:p>
        </p:txBody>
      </p:sp>
      <p:pic>
        <p:nvPicPr>
          <p:cNvPr id="4" name="574C8F6F">
            <a:hlinkClick r:id="" action="ppaction://media"/>
            <a:extLst>
              <a:ext uri="{FF2B5EF4-FFF2-40B4-BE49-F238E27FC236}">
                <a16:creationId xmlns:a16="http://schemas.microsoft.com/office/drawing/2014/main" id="{7614AB76-88C8-4457-9B52-478CFF5A7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2839" y="5920486"/>
            <a:ext cx="487363" cy="4873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897C8B-5FC7-4D55-B057-333B6CC3B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6" y="1184114"/>
            <a:ext cx="8983980" cy="52237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A87A8C-69F9-42FF-9275-C321D34AE61C}"/>
              </a:ext>
            </a:extLst>
          </p:cNvPr>
          <p:cNvSpPr txBox="1"/>
          <p:nvPr/>
        </p:nvSpPr>
        <p:spPr>
          <a:xfrm>
            <a:off x="8134952" y="2492459"/>
            <a:ext cx="3401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Кома </a:t>
            </a:r>
            <a:r>
              <a:rPr lang="en-US" sz="2400" dirty="0"/>
              <a:t>– </a:t>
            </a:r>
            <a:r>
              <a:rPr lang="ru-RU" sz="2400" dirty="0"/>
              <a:t>мера несимметричности наклонного пучка лучей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95D2C-0B0D-4310-A7CA-BB5E55953762}"/>
              </a:ext>
            </a:extLst>
          </p:cNvPr>
          <p:cNvSpPr txBox="1"/>
          <p:nvPr/>
        </p:nvSpPr>
        <p:spPr>
          <a:xfrm>
            <a:off x="7254240" y="1298448"/>
            <a:ext cx="125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Пятно рассеяния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8CEBC46-86F7-4900-9600-F5EDD9EA1B18}"/>
              </a:ext>
            </a:extLst>
          </p:cNvPr>
          <p:cNvSpPr txBox="1">
            <a:spLocks/>
          </p:cNvSpPr>
          <p:nvPr/>
        </p:nvSpPr>
        <p:spPr>
          <a:xfrm>
            <a:off x="4175760" y="3999566"/>
            <a:ext cx="4334256" cy="750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Частные случаи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09881A56-DFA8-4D81-9389-119AA4831B48}"/>
              </a:ext>
            </a:extLst>
          </p:cNvPr>
          <p:cNvCxnSpPr>
            <a:cxnSpLocks/>
          </p:cNvCxnSpPr>
          <p:nvPr/>
        </p:nvCxnSpPr>
        <p:spPr>
          <a:xfrm flipH="1" flipV="1">
            <a:off x="6467856" y="1847088"/>
            <a:ext cx="1667096" cy="938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87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744F62-C973-4C8A-8CCE-C34880870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962030"/>
            <a:ext cx="9284208" cy="52635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87A24-0ED4-46F5-BEA9-C7209D2E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2208" y="96901"/>
            <a:ext cx="3060192" cy="963803"/>
          </a:xfrm>
        </p:spPr>
        <p:txBody>
          <a:bodyPr>
            <a:normAutofit/>
          </a:bodyPr>
          <a:lstStyle/>
          <a:p>
            <a:r>
              <a:rPr lang="ru-RU" sz="4000" dirty="0"/>
              <a:t>Астигматизм</a:t>
            </a:r>
          </a:p>
        </p:txBody>
      </p:sp>
      <p:pic>
        <p:nvPicPr>
          <p:cNvPr id="4" name="A462A20C">
            <a:hlinkClick r:id="" action="ppaction://media"/>
            <a:extLst>
              <a:ext uri="{FF2B5EF4-FFF2-40B4-BE49-F238E27FC236}">
                <a16:creationId xmlns:a16="http://schemas.microsoft.com/office/drawing/2014/main" id="{ACFD3384-4392-4983-807C-2E417590D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726" y="5847461"/>
            <a:ext cx="487362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C7EDAE-C912-456E-81FB-0B1D5A831D20}"/>
              </a:ext>
            </a:extLst>
          </p:cNvPr>
          <p:cNvSpPr txBox="1"/>
          <p:nvPr/>
        </p:nvSpPr>
        <p:spPr>
          <a:xfrm>
            <a:off x="7680960" y="4748784"/>
            <a:ext cx="4230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Наилучшая форма сечения пучка:</a:t>
            </a:r>
          </a:p>
          <a:p>
            <a:r>
              <a:rPr lang="ru-RU" dirty="0"/>
              <a:t>симметричная и минимального размера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43A46778-1E8A-459C-A5AF-C793A07C1AE6}"/>
              </a:ext>
            </a:extLst>
          </p:cNvPr>
          <p:cNvCxnSpPr/>
          <p:nvPr/>
        </p:nvCxnSpPr>
        <p:spPr>
          <a:xfrm flipH="1">
            <a:off x="7046976" y="5132832"/>
            <a:ext cx="457200" cy="36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FDC5B21-4B9F-4D0B-BF73-D7DE9F927C38}"/>
              </a:ext>
            </a:extLst>
          </p:cNvPr>
          <p:cNvCxnSpPr/>
          <p:nvPr/>
        </p:nvCxnSpPr>
        <p:spPr>
          <a:xfrm flipH="1" flipV="1">
            <a:off x="7046976" y="4663440"/>
            <a:ext cx="542544" cy="243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27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058F1-0F41-4376-A660-D5953D71F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6539"/>
          </a:xfrm>
        </p:spPr>
        <p:txBody>
          <a:bodyPr/>
          <a:lstStyle/>
          <a:p>
            <a:r>
              <a:rPr lang="ru-RU" dirty="0"/>
              <a:t>Кривизна поверхности изображения</a:t>
            </a:r>
          </a:p>
        </p:txBody>
      </p:sp>
      <p:pic>
        <p:nvPicPr>
          <p:cNvPr id="4" name="AA3AD32F">
            <a:hlinkClick r:id="" action="ppaction://media"/>
            <a:extLst>
              <a:ext uri="{FF2B5EF4-FFF2-40B4-BE49-F238E27FC236}">
                <a16:creationId xmlns:a16="http://schemas.microsoft.com/office/drawing/2014/main" id="{69499252-E7F1-47DF-B1BD-757B3646A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9" y="5810695"/>
            <a:ext cx="487362" cy="4873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14886B-52D6-45CE-9B0B-9F8493C99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" y="1670304"/>
            <a:ext cx="10104120" cy="351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4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2B06C-4D15-4ACC-A4DB-20535267F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776" y="176784"/>
            <a:ext cx="4273296" cy="59804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Дисторсия</a:t>
            </a:r>
          </a:p>
        </p:txBody>
      </p:sp>
      <p:pic>
        <p:nvPicPr>
          <p:cNvPr id="4" name="CAC8E31D">
            <a:hlinkClick r:id="" action="ppaction://media"/>
            <a:extLst>
              <a:ext uri="{FF2B5EF4-FFF2-40B4-BE49-F238E27FC236}">
                <a16:creationId xmlns:a16="http://schemas.microsoft.com/office/drawing/2014/main" id="{A14540DC-1EE1-427B-B979-72675E659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8" y="5596827"/>
            <a:ext cx="487363" cy="4873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FAAC0B-11D4-4963-8D99-41DFEBC58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16" y="940244"/>
            <a:ext cx="7640676" cy="536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9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233</Words>
  <Application>Microsoft Office PowerPoint</Application>
  <PresentationFormat>Широкоэкранный</PresentationFormat>
  <Paragraphs>31</Paragraphs>
  <Slides>9</Slides>
  <Notes>0</Notes>
  <HiddenSlides>0</HiddenSlides>
  <MMClips>9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MathType 6.0 Equation</vt:lpstr>
      <vt:lpstr>CorelDRAW X8 Graphic</vt:lpstr>
      <vt:lpstr>Факторы, влияющие на качество изображения, сформированное оптической системой:</vt:lpstr>
      <vt:lpstr>Влияние дифракции на качество изображения</vt:lpstr>
      <vt:lpstr>Понятие аберраций</vt:lpstr>
      <vt:lpstr>Аберрации делят на </vt:lpstr>
      <vt:lpstr>Сферическая аберрация</vt:lpstr>
      <vt:lpstr>Меридиональная кома</vt:lpstr>
      <vt:lpstr>Астигматизм</vt:lpstr>
      <vt:lpstr>Кривизна поверхности изображения</vt:lpstr>
      <vt:lpstr>Дисторсия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Факторы, влияющие на качество изображения, сформированное оптической системой:</dc:title>
  <dc:creator>Vlad Batshev</dc:creator>
  <cp:lastModifiedBy>Vlad Batshev</cp:lastModifiedBy>
  <cp:revision>21</cp:revision>
  <dcterms:created xsi:type="dcterms:W3CDTF">2020-04-07T09:07:00Z</dcterms:created>
  <dcterms:modified xsi:type="dcterms:W3CDTF">2020-04-07T19:33:56Z</dcterms:modified>
</cp:coreProperties>
</file>